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-20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57DE75-6BE4-4E85-90EF-9A51091CFB2E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8AF058-83DC-4BFD-95EC-6C09F4C40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632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банкова сметка на УНСС: </a:t>
            </a:r>
            <a:r>
              <a:rPr lang="bg-BG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ВG03 BNBG 9661 3100 1746 01</a:t>
            </a:r>
            <a:r>
              <a:rPr lang="bg-BG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Банка: </a:t>
            </a:r>
            <a:r>
              <a:rPr lang="bg-BG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БНБ - BIC: BNBGBGSD</a:t>
            </a:r>
            <a:r>
              <a:rPr lang="bg-BG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Титуляр: </a:t>
            </a:r>
            <a:r>
              <a:rPr lang="bg-BG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УНСС</a:t>
            </a:r>
            <a:r>
              <a:rPr lang="bg-BG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Във вносната бележка за "задължено лице" се изписват </a:t>
            </a:r>
            <a:r>
              <a:rPr lang="bg-BG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ИМЕТО</a:t>
            </a:r>
            <a:r>
              <a:rPr lang="bg-BG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- собствено, бащино и фамилно на курсиста; наименование на центъра; наименование на курса, За "основание за плащане" се изписва "</a:t>
            </a:r>
            <a:r>
              <a:rPr lang="bg-BG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ТАКСА за курс</a:t>
            </a:r>
            <a:r>
              <a:rPr lang="bg-BG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".</a:t>
            </a:r>
          </a:p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4062E-B789-4367-AB41-0087639B569B}" type="slidenum">
              <a:rPr lang="bg-BG" smtClean="0"/>
              <a:t>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939181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банкова сметка на УНСС: </a:t>
            </a:r>
            <a:r>
              <a:rPr lang="bg-BG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ВG03 BNBG 9661 3100 1746 01</a:t>
            </a:r>
            <a:r>
              <a:rPr lang="bg-BG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Банка: </a:t>
            </a:r>
            <a:r>
              <a:rPr lang="bg-BG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БНБ - BIC: BNBGBGSD</a:t>
            </a:r>
            <a:r>
              <a:rPr lang="bg-BG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Титуляр: </a:t>
            </a:r>
            <a:r>
              <a:rPr lang="bg-BG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УНСС</a:t>
            </a:r>
            <a:r>
              <a:rPr lang="bg-BG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Във вносната бележка за "задължено лице" се изписват </a:t>
            </a:r>
            <a:r>
              <a:rPr lang="bg-BG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ИМЕТО</a:t>
            </a:r>
            <a:r>
              <a:rPr lang="bg-BG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- собствено, бащино и фамилно на курсиста; наименование на центъра; наименование на курса, За "основание за плащане" се изписва "</a:t>
            </a:r>
            <a:r>
              <a:rPr lang="bg-BG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ТАКСА за курс</a:t>
            </a:r>
            <a:r>
              <a:rPr lang="bg-BG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".</a:t>
            </a:r>
          </a:p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4062E-B789-4367-AB41-0087639B569B}" type="slidenum">
              <a:rPr lang="bg-BG" smtClean="0"/>
              <a:t>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10119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95D9F-FE5A-4A27-896E-59C2B02AC5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374F16-5075-4BA0-9755-39B3B1D9FB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7FBBEB-A8A8-4524-93E0-A51A947DC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9250-9FD8-4DC7-BA84-31291C396582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47084E-B45E-43B8-9855-D3A3537C1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AAB1CB-FF70-4ECC-8BB7-31BF90A82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9585-45E4-43E2-872D-D9BE4EC28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359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8876E-5A5E-472D-9ADD-71D681FB5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FAC066-59FE-4914-9A28-692837BCD5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45DCC3-D3B6-4B10-98FA-4E9709172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9250-9FD8-4DC7-BA84-31291C396582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933DB3-9EAC-4C80-81F4-835D40183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B2D2AC-EC23-4613-8C8E-D0A0B1C2F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9585-45E4-43E2-872D-D9BE4EC28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410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0EB288-427C-4199-818F-556BAB1092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461525-556D-438F-8016-65635D0D27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97613-616E-4192-BFC1-CA1E63ACE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9250-9FD8-4DC7-BA84-31291C396582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92A4F8-5759-43DA-8BF4-E68C5D48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764E74-DD24-4368-97D7-64CCFA336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9585-45E4-43E2-872D-D9BE4EC28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243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C861B-8CA6-4051-8260-B0CBF66C1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9F4CC9-4B96-429F-9C3A-F86501D7C4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81FAC1-7BEC-4DAB-874F-CB2FB4D3A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9250-9FD8-4DC7-BA84-31291C396582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BC256D-96A2-4DC7-A809-496E47ACA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BC8B94-922F-415F-BB44-4B37E241B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9585-45E4-43E2-872D-D9BE4EC28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33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F579A-A9AC-4FFA-A463-45FE572DA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1B3236-ED12-4A01-9529-7B3A489841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F0F11E-CEF3-4225-81E6-80A6614FE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9250-9FD8-4DC7-BA84-31291C396582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10321-D0C7-4EF3-987C-6C7B96CD6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7BF130-BD5F-4F19-B1F1-609C774C1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9585-45E4-43E2-872D-D9BE4EC28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062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2B38C-52B4-4C6B-AE77-AB1FD9DA9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C44F33-ABC6-4092-9720-CAB31A1AEB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D4379D-ABB8-4189-BA3A-C9D32AA014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F4CA42-123B-414D-94C1-AC78C66CE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9250-9FD8-4DC7-BA84-31291C396582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1427BC-E83B-4BA6-B5C4-F27F9394E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D31FB4-33CC-4DB3-820C-644279633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9585-45E4-43E2-872D-D9BE4EC28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447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0967E-5967-4103-A0D2-67ED38E3C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D23F25-D154-4E8F-A708-DC62DD05E7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D95CB4-EF3A-405F-8CBA-B062B5C3E9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51C7E8-85CE-44B0-8B1A-DB710F792A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5A906C-7BD1-4D38-91A8-CAF264B42B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C97038-6127-45C7-ACDC-65893642C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9250-9FD8-4DC7-BA84-31291C396582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9A3FBE-98AE-4640-9D01-0B505CA19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5B53BD-3915-4F26-BD2D-F6355EC01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9585-45E4-43E2-872D-D9BE4EC28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814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AD4A0-4DED-43E2-884A-15F219027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6307A4-4743-4081-A99A-C1F7551CE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9250-9FD8-4DC7-BA84-31291C396582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E2F37B-5A67-4B77-9CD5-827982794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594D69-BF51-4D33-AC4D-C047BCC18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9585-45E4-43E2-872D-D9BE4EC28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179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947169-D98F-4E5D-BE50-687B795A8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9250-9FD8-4DC7-BA84-31291C396582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EF7CF9-86B7-4695-9BA7-4A6570720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3FC3F8-C33B-434D-8EE3-95F3D613A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9585-45E4-43E2-872D-D9BE4EC28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28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DAD7D-EFBE-472C-A336-A0CEA528A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C4538C-B44E-453D-96D9-8AC776A101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22635D-410D-4F0A-8459-AEC2917266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3C2D69-3F1A-463C-A144-57A699CA4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9250-9FD8-4DC7-BA84-31291C396582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7145C4-2B80-41FF-B73D-C609863DC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CCCA20-3C6A-4E53-8AEE-34309D89B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9585-45E4-43E2-872D-D9BE4EC28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556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DCFEC-90EE-4890-BE6F-65E27E655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F9D6E7-7829-41C5-B589-FD44F01F0B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0E263D-AA3C-42C3-9D12-3BEA638FC5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C474A8-4942-4C70-B3B8-1AF6883E0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9250-9FD8-4DC7-BA84-31291C396582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0A34B7-A45C-46A2-86D0-E0E9839F5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E3D28C-665A-4BB8-A0E7-CE2E96EEE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9585-45E4-43E2-872D-D9BE4EC28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31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10CA08-7F3E-4CCF-85ED-42B2B65D0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4AA57B-13E2-417D-AD95-6A430E52A9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0343AC-F885-47AF-84CC-D4C2031BAD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89250-9FD8-4DC7-BA84-31291C396582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E6CA53-8FB1-4C2C-B480-ADECE32F1E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7C22A-9F0A-4B2F-8C57-7BF28ED4AF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29585-45E4-43E2-872D-D9BE4EC28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623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n.gaydarov@unwe.bg" TargetMode="External"/><Relationship Id="rId3" Type="http://schemas.openxmlformats.org/officeDocument/2006/relationships/image" Target="../media/image1.png"/><Relationship Id="rId7" Type="http://schemas.openxmlformats.org/officeDocument/2006/relationships/hyperlink" Target="mailto:m_janeva@unwe.b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DraganovT@abv.bg" TargetMode="External"/><Relationship Id="rId5" Type="http://schemas.openxmlformats.org/officeDocument/2006/relationships/hyperlink" Target="mailto:ntsonev@unwe.bg" TargetMode="External"/><Relationship Id="rId10" Type="http://schemas.openxmlformats.org/officeDocument/2006/relationships/hyperlink" Target="mailto:apandzherova@unwe.bg" TargetMode="External"/><Relationship Id="rId4" Type="http://schemas.openxmlformats.org/officeDocument/2006/relationships/hyperlink" Target="mailto:r.g.grozdeva@unwe.bg" TargetMode="External"/><Relationship Id="rId9" Type="http://schemas.openxmlformats.org/officeDocument/2006/relationships/hyperlink" Target="mailto:r.v.georgieva@unwe.bg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ntsonev@unwe.bg" TargetMode="External"/><Relationship Id="rId3" Type="http://schemas.openxmlformats.org/officeDocument/2006/relationships/image" Target="../media/image1.png"/><Relationship Id="rId7" Type="http://schemas.openxmlformats.org/officeDocument/2006/relationships/hyperlink" Target="mailto:v.doneva@unwe.b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apandzherova@unwe.bg" TargetMode="External"/><Relationship Id="rId5" Type="http://schemas.openxmlformats.org/officeDocument/2006/relationships/hyperlink" Target="mailto:n.gaydarov@unwe.bg" TargetMode="External"/><Relationship Id="rId4" Type="http://schemas.openxmlformats.org/officeDocument/2006/relationships/hyperlink" Target="mailto:St.basmadzhieva@unwe.b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345023"/>
            <a:ext cx="12192000" cy="5949461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bg-BG" sz="2000" b="1" dirty="0"/>
              <a:t>ГРАФИК НА КУРСОВЕТЕ ПО ТУРИСТИЧЕСКИ БИЗНЕС</a:t>
            </a:r>
            <a:endParaRPr lang="bg-BG" sz="2000" dirty="0"/>
          </a:p>
          <a:p>
            <a:r>
              <a:rPr lang="bg-BG" sz="2000" b="1" dirty="0"/>
              <a:t>Към катедра „Икономика на </a:t>
            </a:r>
            <a:r>
              <a:rPr lang="bg-BG" sz="2000" b="1" dirty="0" err="1"/>
              <a:t>туризма“</a:t>
            </a:r>
            <a:r>
              <a:rPr lang="bg-BG" sz="2000" b="1" dirty="0"/>
              <a:t> в УНСС</a:t>
            </a:r>
            <a:endParaRPr lang="bg-BG" sz="2000" dirty="0"/>
          </a:p>
          <a:p>
            <a:pPr algn="just"/>
            <a:r>
              <a:rPr lang="bg-BG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Организирани от ЦЕНТЪР ЗА УПРАВЛЕНИЕ НА ПРОЕКТИ И КОНСУЛТИНГ В ТУРИЗМА</a:t>
            </a:r>
            <a:endParaRPr lang="bg-BG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bg-BG" dirty="0"/>
          </a:p>
        </p:txBody>
      </p:sp>
      <p:pic>
        <p:nvPicPr>
          <p:cNvPr id="7" name="Picture 6" descr="UNSS"/>
          <p:cNvPicPr/>
          <p:nvPr/>
        </p:nvPicPr>
        <p:blipFill>
          <a:blip r:embed="rId3">
            <a:lum bright="2000" contrast="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1345022"/>
          </a:xfrm>
          <a:prstGeom prst="rect">
            <a:avLst/>
          </a:prstGeom>
          <a:pattFill prst="pct50">
            <a:fgClr>
              <a:schemeClr val="accent2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716261"/>
              </p:ext>
            </p:extLst>
          </p:nvPr>
        </p:nvGraphicFramePr>
        <p:xfrm>
          <a:off x="1" y="2528047"/>
          <a:ext cx="12191999" cy="71798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1511">
                  <a:extLst>
                    <a:ext uri="{9D8B030D-6E8A-4147-A177-3AD203B41FA5}">
                      <a16:colId xmlns:a16="http://schemas.microsoft.com/office/drawing/2014/main" val="1586249165"/>
                    </a:ext>
                  </a:extLst>
                </a:gridCol>
                <a:gridCol w="1307401">
                  <a:extLst>
                    <a:ext uri="{9D8B030D-6E8A-4147-A177-3AD203B41FA5}">
                      <a16:colId xmlns:a16="http://schemas.microsoft.com/office/drawing/2014/main" val="38241033"/>
                    </a:ext>
                  </a:extLst>
                </a:gridCol>
                <a:gridCol w="1915301">
                  <a:extLst>
                    <a:ext uri="{9D8B030D-6E8A-4147-A177-3AD203B41FA5}">
                      <a16:colId xmlns:a16="http://schemas.microsoft.com/office/drawing/2014/main" val="1486980300"/>
                    </a:ext>
                  </a:extLst>
                </a:gridCol>
                <a:gridCol w="2309464">
                  <a:extLst>
                    <a:ext uri="{9D8B030D-6E8A-4147-A177-3AD203B41FA5}">
                      <a16:colId xmlns:a16="http://schemas.microsoft.com/office/drawing/2014/main" val="4284191473"/>
                    </a:ext>
                  </a:extLst>
                </a:gridCol>
                <a:gridCol w="706441">
                  <a:extLst>
                    <a:ext uri="{9D8B030D-6E8A-4147-A177-3AD203B41FA5}">
                      <a16:colId xmlns:a16="http://schemas.microsoft.com/office/drawing/2014/main" val="2723119483"/>
                    </a:ext>
                  </a:extLst>
                </a:gridCol>
                <a:gridCol w="1999962">
                  <a:extLst>
                    <a:ext uri="{9D8B030D-6E8A-4147-A177-3AD203B41FA5}">
                      <a16:colId xmlns:a16="http://schemas.microsoft.com/office/drawing/2014/main" val="2138686389"/>
                    </a:ext>
                  </a:extLst>
                </a:gridCol>
                <a:gridCol w="1575267">
                  <a:extLst>
                    <a:ext uri="{9D8B030D-6E8A-4147-A177-3AD203B41FA5}">
                      <a16:colId xmlns:a16="http://schemas.microsoft.com/office/drawing/2014/main" val="1313403833"/>
                    </a:ext>
                  </a:extLst>
                </a:gridCol>
                <a:gridCol w="1966652">
                  <a:extLst>
                    <a:ext uri="{9D8B030D-6E8A-4147-A177-3AD203B41FA5}">
                      <a16:colId xmlns:a16="http://schemas.microsoft.com/office/drawing/2014/main" val="1444298670"/>
                    </a:ext>
                  </a:extLst>
                </a:gridCol>
              </a:tblGrid>
              <a:tr h="78045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№</a:t>
                      </a:r>
                      <a:endParaRPr lang="bg-BG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Месец</a:t>
                      </a:r>
                      <a:endParaRPr lang="bg-BG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Курс </a:t>
                      </a:r>
                      <a:endParaRPr lang="bg-BG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Лектори</a:t>
                      </a:r>
                      <a:endParaRPr lang="bg-BG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Цена</a:t>
                      </a:r>
                      <a:endParaRPr lang="bg-BG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За записване</a:t>
                      </a:r>
                      <a:endParaRPr lang="bg-BG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Сертификат по</a:t>
                      </a:r>
                      <a:endParaRPr lang="bg-BG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Организатор</a:t>
                      </a:r>
                      <a:endParaRPr lang="bg-BG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41" marR="64641" marT="0" marB="0"/>
                </a:tc>
                <a:extLst>
                  <a:ext uri="{0D108BD9-81ED-4DB2-BD59-A6C34878D82A}">
                    <a16:rowId xmlns:a16="http://schemas.microsoft.com/office/drawing/2014/main" val="2208671262"/>
                  </a:ext>
                </a:extLst>
              </a:tr>
              <a:tr h="117111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18 </a:t>
                      </a:r>
                      <a:r>
                        <a:rPr lang="bg-BG" sz="1400" dirty="0">
                          <a:effectLst/>
                        </a:rPr>
                        <a:t>Ноември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от 10-12 ч.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от 13-15 ч.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Online MS Teams</a:t>
                      </a:r>
                      <a:endParaRPr lang="bg-BG" sz="1400" dirty="0">
                        <a:effectLst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bg-BG" sz="14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МАРКЕТИНГОВО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РАЗУЗНАВАНЕ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bg-BG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КОНКУРЕНЦИЯТА</a:t>
                      </a: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bg-BG" sz="14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ДОЦ. Н. ЦОНЕВ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Д-Р РАЛИЦА ГРОЗДЕВА</a:t>
                      </a:r>
                      <a:endParaRPr lang="bg-BG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bg-BG" sz="14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420 лв.</a:t>
                      </a:r>
                      <a:endParaRPr lang="bg-BG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bg-BG" sz="14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hlinkClick r:id="rId4"/>
                        </a:rPr>
                        <a:t>r.g.grozdeva@unwe.bg</a:t>
                      </a:r>
                      <a:endParaRPr lang="en-US" sz="14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ntsonev@unwe.bg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bg-BG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bg-BG" sz="14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Специалист маркетингово разузнаване/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Marketing Intelligence Specialist</a:t>
                      </a:r>
                      <a:endParaRPr lang="bg-BG" sz="14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bg-BG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ЦЕНТЪР ЗА УПРАВЛЕНИЕ НА ПРОЕКТИ И КОНСУЛТИНГ В ТУРИЗМА</a:t>
                      </a:r>
                      <a:endParaRPr lang="bg-BG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41" marR="64641" marT="0" marB="0"/>
                </a:tc>
                <a:extLst>
                  <a:ext uri="{0D108BD9-81ED-4DB2-BD59-A6C34878D82A}">
                    <a16:rowId xmlns:a16="http://schemas.microsoft.com/office/drawing/2014/main" val="2823182334"/>
                  </a:ext>
                </a:extLst>
              </a:tr>
              <a:tr h="140743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endParaRPr lang="bg-BG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16 Декември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от 10-12 ч.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от 13-15 ч.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Online MS Teams</a:t>
                      </a:r>
                      <a:endParaRPr lang="bg-BG" sz="1400" dirty="0">
                        <a:effectLst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УПРАВЛЕНИЕ НА ФАМИЛНИЯ ХОТЕЛИЕРСКИ БИЗНЕС</a:t>
                      </a:r>
                      <a:endParaRPr lang="bg-BG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ДОЦ. А. ПАНДЖЕРОВА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Д-Р ТИХОМИР ДРАГАНОВ</a:t>
                      </a:r>
                      <a:endParaRPr lang="bg-BG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450 лв.</a:t>
                      </a:r>
                      <a:endParaRPr lang="bg-BG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hlinkClick r:id="rId6"/>
                        </a:rPr>
                        <a:t>DraganovT@abv.bg</a:t>
                      </a:r>
                      <a:endParaRPr lang="en-US" sz="14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7"/>
                        </a:rPr>
                        <a:t>m_janeva@unwe.bg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bg-BG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Специалист семейно хотелиерство</a:t>
                      </a:r>
                      <a:r>
                        <a:rPr lang="en-US" sz="1400" dirty="0">
                          <a:effectLst/>
                        </a:rPr>
                        <a:t>/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Family Hotels Specialist</a:t>
                      </a:r>
                      <a:endParaRPr lang="bg-BG" sz="14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bg-BG" sz="14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bg-BG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ЦЕНТЪР ЗА УПРАВЛЕНИЕ НА ПРОЕКТИ И КОНСУЛТИНГ В ТУРИЗМА</a:t>
                      </a:r>
                      <a:endParaRPr lang="bg-BG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41" marR="64641" marT="0" marB="0"/>
                </a:tc>
                <a:extLst>
                  <a:ext uri="{0D108BD9-81ED-4DB2-BD59-A6C34878D82A}">
                    <a16:rowId xmlns:a16="http://schemas.microsoft.com/office/drawing/2014/main" val="726098679"/>
                  </a:ext>
                </a:extLst>
              </a:tr>
              <a:tr h="140743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endParaRPr lang="bg-BG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Януари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от 10-12 ч.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от 13-15 ч.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Online MS Teams</a:t>
                      </a:r>
                      <a:endParaRPr lang="bg-BG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ТЕХНОЛОГИЯ И ОРГАНИЗАЦИЯ ХАЗАРТНИЯ БИЗНЕС</a:t>
                      </a:r>
                      <a:endParaRPr lang="bg-BG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ПРОФ. М. ЯНЕВА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Д-Р НИКОЛА ГАЙДАРОВ</a:t>
                      </a:r>
                      <a:endParaRPr lang="bg-BG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</a:t>
                      </a:r>
                      <a:r>
                        <a:rPr lang="bg-BG" sz="1400">
                          <a:effectLst/>
                        </a:rPr>
                        <a:t>2</a:t>
                      </a:r>
                      <a:r>
                        <a:rPr lang="en-US" sz="1400">
                          <a:effectLst/>
                        </a:rPr>
                        <a:t>0 </a:t>
                      </a:r>
                      <a:r>
                        <a:rPr lang="bg-BG" sz="1400" dirty="0">
                          <a:effectLst/>
                        </a:rPr>
                        <a:t>лв.</a:t>
                      </a:r>
                      <a:endParaRPr lang="bg-BG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hlinkClick r:id="rId8"/>
                        </a:rPr>
                        <a:t>n.gaydarov@unwe.bg</a:t>
                      </a:r>
                      <a:endParaRPr lang="en-US" sz="14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7"/>
                        </a:rPr>
                        <a:t>m_janeva@unwe.bg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bg-BG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Мениджър Хазартен Бизнес/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Gambling Business Manager </a:t>
                      </a:r>
                      <a:endParaRPr lang="bg-BG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ЦЕНТЪР ЗА УПРАВЛЕНИЕ НА ПРОЕКТИ И КОНСУЛТИНГ В ТУРИЗМА</a:t>
                      </a:r>
                      <a:endParaRPr lang="bg-BG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41" marR="64641" marT="0" marB="0"/>
                </a:tc>
                <a:extLst>
                  <a:ext uri="{0D108BD9-81ED-4DB2-BD59-A6C34878D82A}">
                    <a16:rowId xmlns:a16="http://schemas.microsoft.com/office/drawing/2014/main" val="2020469454"/>
                  </a:ext>
                </a:extLst>
              </a:tr>
              <a:tr h="140743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bg-BG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bg-BG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 </a:t>
                      </a:r>
                      <a:r>
                        <a:rPr lang="ru-RU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Февруари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 10-12 ч.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 13-15 ч.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Online</a:t>
                      </a: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MS </a:t>
                      </a:r>
                      <a:r>
                        <a:rPr lang="ru-RU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Teams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bg-BG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БЮДЖЕТИРАНЕ В ХОТЕЛИЕРСТВОТО</a:t>
                      </a: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bg-BG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ДОЦ. А. ПАНДЖЕРОВА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АС. РАЛИЦА ГЕОРГИЕВА</a:t>
                      </a: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bg-BG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420 лв.</a:t>
                      </a: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bg-BG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9"/>
                        </a:rPr>
                        <a:t>r.v.georgieva@unwe.bg</a:t>
                      </a:r>
                      <a:endParaRPr lang="bg-BG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0"/>
                        </a:rPr>
                        <a:t>apandzherova@unwe</a:t>
                      </a: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0"/>
                        </a:rPr>
                        <a:t>.bg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bg-BG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Консултант Хотелски Бюджети/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Hotel Budgets Consultant</a:t>
                      </a:r>
                      <a:endParaRPr lang="bg-BG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>
                          <a:effectLst/>
                        </a:rPr>
                        <a:t>ЦЕНТЪР ЗА УПРАВЛЕНИЕ НА ПРОЕКТИ И КОНСУЛТИНГ В ТУРИЗМА</a:t>
                      </a:r>
                      <a:endParaRPr lang="bg-BG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41" marR="64641" marT="0" marB="0"/>
                </a:tc>
                <a:extLst>
                  <a:ext uri="{0D108BD9-81ED-4DB2-BD59-A6C34878D82A}">
                    <a16:rowId xmlns:a16="http://schemas.microsoft.com/office/drawing/2014/main" val="32937578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9198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1363876"/>
            <a:ext cx="12192000" cy="5512977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bg-BG" b="1"/>
              <a:t>ГРАФИК НА КУРСОВЕТЕ ПО ТУРИСТИЧЕСКИ БИЗНЕС</a:t>
            </a:r>
            <a:endParaRPr lang="bg-BG"/>
          </a:p>
          <a:p>
            <a:r>
              <a:rPr lang="bg-BG" b="1"/>
              <a:t>Към катедра „Икономика на туризма“ в УНСС</a:t>
            </a:r>
            <a:endParaRPr lang="bg-BG"/>
          </a:p>
          <a:p>
            <a:pPr algn="just"/>
            <a:r>
              <a:rPr lang="bg-BG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Организирани от ЦЕНТЪР ЗА УПРАВЛЕНИЕ НА ПРОЕКТИ И КОНСУЛТИНГ В ТУРИЗМА</a:t>
            </a:r>
            <a:endParaRPr lang="bg-BG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bg-BG" dirty="0"/>
          </a:p>
        </p:txBody>
      </p:sp>
      <p:pic>
        <p:nvPicPr>
          <p:cNvPr id="7" name="Picture 6" descr="UNSS"/>
          <p:cNvPicPr/>
          <p:nvPr/>
        </p:nvPicPr>
        <p:blipFill>
          <a:blip r:embed="rId3">
            <a:lum bright="2000" contrast="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2192000" cy="1345022"/>
          </a:xfrm>
          <a:prstGeom prst="rect">
            <a:avLst/>
          </a:prstGeom>
          <a:pattFill prst="pct50">
            <a:fgClr>
              <a:schemeClr val="accent2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7309142"/>
              </p:ext>
            </p:extLst>
          </p:nvPr>
        </p:nvGraphicFramePr>
        <p:xfrm>
          <a:off x="-13447" y="2690045"/>
          <a:ext cx="12205447" cy="5532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9965">
                  <a:extLst>
                    <a:ext uri="{9D8B030D-6E8A-4147-A177-3AD203B41FA5}">
                      <a16:colId xmlns:a16="http://schemas.microsoft.com/office/drawing/2014/main" val="709300698"/>
                    </a:ext>
                  </a:extLst>
                </a:gridCol>
                <a:gridCol w="1210235">
                  <a:extLst>
                    <a:ext uri="{9D8B030D-6E8A-4147-A177-3AD203B41FA5}">
                      <a16:colId xmlns:a16="http://schemas.microsoft.com/office/drawing/2014/main" val="586200565"/>
                    </a:ext>
                  </a:extLst>
                </a:gridCol>
                <a:gridCol w="1761565">
                  <a:extLst>
                    <a:ext uri="{9D8B030D-6E8A-4147-A177-3AD203B41FA5}">
                      <a16:colId xmlns:a16="http://schemas.microsoft.com/office/drawing/2014/main" val="1786986535"/>
                    </a:ext>
                  </a:extLst>
                </a:gridCol>
                <a:gridCol w="2138082">
                  <a:extLst>
                    <a:ext uri="{9D8B030D-6E8A-4147-A177-3AD203B41FA5}">
                      <a16:colId xmlns:a16="http://schemas.microsoft.com/office/drawing/2014/main" val="1749747962"/>
                    </a:ext>
                  </a:extLst>
                </a:gridCol>
                <a:gridCol w="618565">
                  <a:extLst>
                    <a:ext uri="{9D8B030D-6E8A-4147-A177-3AD203B41FA5}">
                      <a16:colId xmlns:a16="http://schemas.microsoft.com/office/drawing/2014/main" val="2029020051"/>
                    </a:ext>
                  </a:extLst>
                </a:gridCol>
                <a:gridCol w="1842247">
                  <a:extLst>
                    <a:ext uri="{9D8B030D-6E8A-4147-A177-3AD203B41FA5}">
                      <a16:colId xmlns:a16="http://schemas.microsoft.com/office/drawing/2014/main" val="1884070761"/>
                    </a:ext>
                  </a:extLst>
                </a:gridCol>
                <a:gridCol w="1479176">
                  <a:extLst>
                    <a:ext uri="{9D8B030D-6E8A-4147-A177-3AD203B41FA5}">
                      <a16:colId xmlns:a16="http://schemas.microsoft.com/office/drawing/2014/main" val="2261806000"/>
                    </a:ext>
                  </a:extLst>
                </a:gridCol>
                <a:gridCol w="2765612">
                  <a:extLst>
                    <a:ext uri="{9D8B030D-6E8A-4147-A177-3AD203B41FA5}">
                      <a16:colId xmlns:a16="http://schemas.microsoft.com/office/drawing/2014/main" val="337348473"/>
                    </a:ext>
                  </a:extLst>
                </a:gridCol>
              </a:tblGrid>
              <a:tr h="55328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700" dirty="0">
                          <a:effectLst/>
                        </a:rPr>
                        <a:t>№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700" dirty="0">
                          <a:effectLst/>
                        </a:rPr>
                        <a:t>Месец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700" dirty="0">
                          <a:effectLst/>
                        </a:rPr>
                        <a:t>Курс 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700" dirty="0">
                          <a:effectLst/>
                        </a:rPr>
                        <a:t>Лектори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700" dirty="0">
                          <a:effectLst/>
                        </a:rPr>
                        <a:t>Цена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700" dirty="0">
                          <a:effectLst/>
                        </a:rPr>
                        <a:t>За записване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700" dirty="0">
                          <a:effectLst/>
                        </a:rPr>
                        <a:t>Сертификат по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700" dirty="0">
                          <a:effectLst/>
                        </a:rPr>
                        <a:t>организатор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41" marR="64641" marT="0" marB="0"/>
                </a:tc>
                <a:extLst>
                  <a:ext uri="{0D108BD9-81ED-4DB2-BD59-A6C34878D82A}">
                    <a16:rowId xmlns:a16="http://schemas.microsoft.com/office/drawing/2014/main" val="3095993328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874595"/>
              </p:ext>
            </p:extLst>
          </p:nvPr>
        </p:nvGraphicFramePr>
        <p:xfrm>
          <a:off x="0" y="3243328"/>
          <a:ext cx="12223376" cy="77111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8228">
                  <a:extLst>
                    <a:ext uri="{9D8B030D-6E8A-4147-A177-3AD203B41FA5}">
                      <a16:colId xmlns:a16="http://schemas.microsoft.com/office/drawing/2014/main" val="3025970751"/>
                    </a:ext>
                  </a:extLst>
                </a:gridCol>
                <a:gridCol w="1201655">
                  <a:extLst>
                    <a:ext uri="{9D8B030D-6E8A-4147-A177-3AD203B41FA5}">
                      <a16:colId xmlns:a16="http://schemas.microsoft.com/office/drawing/2014/main" val="557198995"/>
                    </a:ext>
                  </a:extLst>
                </a:gridCol>
                <a:gridCol w="1760387">
                  <a:extLst>
                    <a:ext uri="{9D8B030D-6E8A-4147-A177-3AD203B41FA5}">
                      <a16:colId xmlns:a16="http://schemas.microsoft.com/office/drawing/2014/main" val="714886516"/>
                    </a:ext>
                  </a:extLst>
                </a:gridCol>
                <a:gridCol w="2122669">
                  <a:extLst>
                    <a:ext uri="{9D8B030D-6E8A-4147-A177-3AD203B41FA5}">
                      <a16:colId xmlns:a16="http://schemas.microsoft.com/office/drawing/2014/main" val="4124344136"/>
                    </a:ext>
                  </a:extLst>
                </a:gridCol>
                <a:gridCol w="649302">
                  <a:extLst>
                    <a:ext uri="{9D8B030D-6E8A-4147-A177-3AD203B41FA5}">
                      <a16:colId xmlns:a16="http://schemas.microsoft.com/office/drawing/2014/main" val="960027645"/>
                    </a:ext>
                  </a:extLst>
                </a:gridCol>
                <a:gridCol w="1838201">
                  <a:extLst>
                    <a:ext uri="{9D8B030D-6E8A-4147-A177-3AD203B41FA5}">
                      <a16:colId xmlns:a16="http://schemas.microsoft.com/office/drawing/2014/main" val="1260849464"/>
                    </a:ext>
                  </a:extLst>
                </a:gridCol>
                <a:gridCol w="1447855">
                  <a:extLst>
                    <a:ext uri="{9D8B030D-6E8A-4147-A177-3AD203B41FA5}">
                      <a16:colId xmlns:a16="http://schemas.microsoft.com/office/drawing/2014/main" val="2675291982"/>
                    </a:ext>
                  </a:extLst>
                </a:gridCol>
                <a:gridCol w="2825079">
                  <a:extLst>
                    <a:ext uri="{9D8B030D-6E8A-4147-A177-3AD203B41FA5}">
                      <a16:colId xmlns:a16="http://schemas.microsoft.com/office/drawing/2014/main" val="1610724135"/>
                    </a:ext>
                  </a:extLst>
                </a:gridCol>
              </a:tblGrid>
              <a:tr h="114018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bg-BG" sz="1400" dirty="0"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  <a:latin typeface="+mn-lt"/>
                          <a:ea typeface="+mn-ea"/>
                          <a:cs typeface="+mn-cs"/>
                        </a:rPr>
                        <a:t>5.</a:t>
                      </a:r>
                      <a:endParaRPr lang="bg-BG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 Март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 10-12 ч.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 13-15 ч.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FFE4B5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Online MS Teams</a:t>
                      </a:r>
                      <a:endParaRPr lang="bg-BG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b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b="0">
                          <a:effectLst/>
                          <a:latin typeface="+mn-lt"/>
                        </a:rPr>
                        <a:t>ИНОВАЦИИ В БИЗНЕС ТУРИЗМА</a:t>
                      </a:r>
                      <a:endParaRPr lang="bg-BG" sz="1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b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b="0">
                          <a:effectLst/>
                          <a:latin typeface="+mn-lt"/>
                        </a:rPr>
                        <a:t>ПРОФ. М. ЯНЕВА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b="0">
                          <a:effectLst/>
                          <a:latin typeface="+mn-lt"/>
                        </a:rPr>
                        <a:t>Д-Р РАЛИЦА ГЕОРГИЕВА</a:t>
                      </a:r>
                      <a:endParaRPr lang="bg-BG" sz="14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b="0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b="0" dirty="0">
                          <a:effectLst/>
                          <a:latin typeface="+mn-lt"/>
                        </a:rPr>
                        <a:t>420 лв.</a:t>
                      </a:r>
                      <a:endParaRPr lang="bg-BG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b="0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r.v.georgieva@unwe.bg</a:t>
                      </a:r>
                      <a:endParaRPr lang="bg-BG" sz="1400" b="0" dirty="0">
                        <a:effectLst/>
                        <a:latin typeface="+mn-lt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m_janeva@unwe.bg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bg-BG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b="0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b="0" dirty="0">
                          <a:effectLst/>
                          <a:latin typeface="+mn-lt"/>
                        </a:rPr>
                        <a:t>Мениджър Иновации в Бизнес Туризма/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</a:rPr>
                        <a:t>Business Tourism Innovation Manager</a:t>
                      </a:r>
                      <a:endParaRPr lang="bg-BG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41" marR="646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b="0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b="0" dirty="0">
                          <a:effectLst/>
                          <a:latin typeface="+mn-lt"/>
                        </a:rPr>
                        <a:t>ЦЕНТЪР ЗА УПРАВЛЕНИЕ НА ПРОЕКТИ И КОНСУЛТИНГ В ТУРИЗМА</a:t>
                      </a:r>
                      <a:endParaRPr lang="bg-BG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41" marR="64641" marT="0" marB="0"/>
                </a:tc>
                <a:extLst>
                  <a:ext uri="{0D108BD9-81ED-4DB2-BD59-A6C34878D82A}">
                    <a16:rowId xmlns:a16="http://schemas.microsoft.com/office/drawing/2014/main" val="4177496748"/>
                  </a:ext>
                </a:extLst>
              </a:tr>
              <a:tr h="114018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bg-BG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</a:t>
                      </a:r>
                      <a:endParaRPr lang="bg-BG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Април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 10-12 ч.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 13-15 ч.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FFE4B5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Online MS Teams</a:t>
                      </a:r>
                      <a:endParaRPr lang="bg-BG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БАЛНЕО И МЕДИКАЛ ЗДРАВЕ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ПРОФ. М. ЯНЕВА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Д-Р СТИЛИЯНА БАСМАДЖИЕВА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420 лв.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St.basmadzhieva@unwe.bg</a:t>
                      </a:r>
                      <a:endParaRPr lang="bg-BG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m_janeva@unwe.bg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bg-BG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Мениджър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b="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Балнео</a:t>
                      </a:r>
                      <a:r>
                        <a:rPr lang="bg-BG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bg-BG" sz="1400" b="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Медикал</a:t>
                      </a:r>
                      <a:r>
                        <a:rPr lang="bg-BG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Здраве/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Medical Manager</a:t>
                      </a:r>
                      <a:endParaRPr lang="bg-BG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ЦЕНТЪР ЗА УПРАВЛЕНИЕ НА ПРОЕКТИ И КОНСУЛТИНГ В ТУРИЗМА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47059541"/>
                  </a:ext>
                </a:extLst>
              </a:tr>
              <a:tr h="114018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bg-BG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 Май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от 10-12 ч.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от 13-15 ч.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Online MS Teams</a:t>
                      </a:r>
                      <a:endParaRPr lang="bg-BG" sz="14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bg-BG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ЛОЯЛНОСТ НА СЛУЖИТЕЛИТЕ В ТУРИЗМА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ДОЦ. А. ПАНДЖЕРОВА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Д-Р НИКОЛА ГАЙДАРОВ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bg-BG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420 лв.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bg-BG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hlinkClick r:id="rId5"/>
                        </a:rPr>
                        <a:t>n.gaydarov@unwe.bg</a:t>
                      </a:r>
                      <a:endParaRPr lang="bg-BG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/>
                        </a:rPr>
                        <a:t>apandzherova@unwe.bg</a:t>
                      </a:r>
                      <a:endParaRPr lang="en-US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bg-BG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Специалист Лоялност на Служителите/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Employee Loyalty Specialist</a:t>
                      </a:r>
                      <a:endParaRPr lang="bg-BG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ЦЕНТЪР ЗА УПРАВЛЕНИЕ НА ПРОЕКТИ И КОНСУЛТИНГ В ТУРИЗМА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bg-BG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7350911"/>
                  </a:ext>
                </a:extLst>
              </a:tr>
              <a:tr h="114018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bg-BG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bg-BG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 Юни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от 10-12 ч.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от 13-15 ч.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Online MS Teams</a:t>
                      </a:r>
                      <a:endParaRPr lang="bg-BG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bg-BG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bg-BG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ЕВРОПЕЙСКИ ПРОГРАМИ И ПРОЕКТИ В ТУРИЗМА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ДОЦ. А. ПАНДЖЕРОВА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Д-Р СТИЛИЯНА БАСМАДЖИЕВА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bg-BG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450 лв.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bg-BG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St.basmadzhieva@unwe.bg</a:t>
                      </a:r>
                      <a:endParaRPr lang="bg-BG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/>
                        </a:rPr>
                        <a:t>apandzherova@unwe.bg</a:t>
                      </a:r>
                      <a:endParaRPr lang="en-US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bg-BG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bg-BG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Консултант Европейски Програми и Проекти в Туризма/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European Tourism Programs and Projects Consultant</a:t>
                      </a:r>
                      <a:endParaRPr lang="bg-BG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ЦЕНТЪР ЗА УПРАВЛЕНИЕ НА ПРОЕКТИ И КОНСУЛТИНГ В ТУРИЗМА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9732268"/>
                  </a:ext>
                </a:extLst>
              </a:tr>
              <a:tr h="114018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</a:t>
                      </a:r>
                      <a:endParaRPr lang="bg-BG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 Юли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от 10-12 ч.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от 13-15 ч.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Online MS Teams</a:t>
                      </a:r>
                      <a:endParaRPr lang="bg-BG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bg-BG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ПОЛИТИКА И БИЗНЕС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dirty="0">
                          <a:effectLst/>
                        </a:rPr>
                        <a:t>ДОЦ. Н. ЦОНЕВ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Д-Р ВИОЛЕТА ДОНЕВА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bg-BG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420 лв.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  <a:hlinkClick r:id="rId7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7"/>
                        </a:rPr>
                        <a:t>v</a:t>
                      </a: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7"/>
                        </a:rPr>
                        <a:t>.doneva@unwe.bg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8"/>
                        </a:rPr>
                        <a:t>ntsonev@unwe.bg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Консултант Политика и Бизнес/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Policy and Business Consultant</a:t>
                      </a:r>
                      <a:endParaRPr lang="bg-BG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ЦЕНТЪР ЗА УПРАВЛЕНИЕ НА ПРОЕКТИ И КОНСУЛТИНГ В ТУРИЗМА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070050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5580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789</Words>
  <Application>Microsoft Office PowerPoint</Application>
  <PresentationFormat>Widescreen</PresentationFormat>
  <Paragraphs>213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Катедра "Икономика на Туризма"</dc:creator>
  <cp:lastModifiedBy>MARIANA YANEVA</cp:lastModifiedBy>
  <cp:revision>14</cp:revision>
  <dcterms:created xsi:type="dcterms:W3CDTF">2023-10-11T09:26:51Z</dcterms:created>
  <dcterms:modified xsi:type="dcterms:W3CDTF">2023-10-25T12:06:49Z</dcterms:modified>
</cp:coreProperties>
</file>